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630B67-9B17-4BF8-85D9-AB569C79CB84}" type="datetimeFigureOut">
              <a:rPr lang="en-US" smtClean="0"/>
              <a:t>5/5/2021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F9E69C-88DD-42DB-96B5-401CE2DE13AA}" type="slidenum">
              <a:rPr lang="en-US" smtClean="0"/>
              <a:t>‹#›</a:t>
            </a:fld>
            <a:endParaRPr lang="en-US"/>
          </a:p>
        </p:txBody>
      </p:sp>
    </p:spTree>
    <p:extLst>
      <p:ext uri="{BB962C8B-B14F-4D97-AF65-F5344CB8AC3E}">
        <p14:creationId xmlns:p14="http://schemas.microsoft.com/office/powerpoint/2010/main" val="3355571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spcBef>
                <a:spcPts val="0"/>
              </a:spcBef>
              <a:spcAft>
                <a:spcPts val="1000"/>
              </a:spcAft>
            </a:pPr>
            <a:r>
              <a:rPr lang="en-US" sz="1200" dirty="0" smtClean="0">
                <a:effectLst/>
                <a:latin typeface="Times New Roman"/>
                <a:ea typeface="Calibri"/>
              </a:rPr>
              <a:t>. Craig </a:t>
            </a:r>
            <a:r>
              <a:rPr lang="en-US" sz="1200" dirty="0" err="1" smtClean="0">
                <a:effectLst/>
                <a:latin typeface="Times New Roman"/>
                <a:ea typeface="Calibri"/>
              </a:rPr>
              <a:t>Menear</a:t>
            </a:r>
            <a:r>
              <a:rPr lang="en-US" sz="1200" dirty="0" smtClean="0">
                <a:effectLst/>
                <a:latin typeface="Times New Roman"/>
                <a:ea typeface="Calibri"/>
              </a:rPr>
              <a:t> replaced Blake in 2014 as the CEO. Its growth continued, and in 2020, the Company recorded $38.1 billion in sales in the second quarter of the year (Hess 2017).</a:t>
            </a:r>
          </a:p>
          <a:p>
            <a:endParaRPr lang="en-US" dirty="0"/>
          </a:p>
        </p:txBody>
      </p:sp>
      <p:sp>
        <p:nvSpPr>
          <p:cNvPr id="4" name="Slide Number Placeholder 3"/>
          <p:cNvSpPr>
            <a:spLocks noGrp="1"/>
          </p:cNvSpPr>
          <p:nvPr>
            <p:ph type="sldNum" sz="quarter" idx="10"/>
          </p:nvPr>
        </p:nvSpPr>
        <p:spPr/>
        <p:txBody>
          <a:bodyPr/>
          <a:lstStyle/>
          <a:p>
            <a:fld id="{26F9E69C-88DD-42DB-96B5-401CE2DE13AA}" type="slidenum">
              <a:rPr lang="en-US" smtClean="0"/>
              <a:t>4</a:t>
            </a:fld>
            <a:endParaRPr lang="en-US"/>
          </a:p>
        </p:txBody>
      </p:sp>
    </p:spTree>
    <p:extLst>
      <p:ext uri="{BB962C8B-B14F-4D97-AF65-F5344CB8AC3E}">
        <p14:creationId xmlns:p14="http://schemas.microsoft.com/office/powerpoint/2010/main" val="829285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F9E69C-88DD-42DB-96B5-401CE2DE13AA}" type="slidenum">
              <a:rPr lang="en-US" smtClean="0"/>
              <a:t>5</a:t>
            </a:fld>
            <a:endParaRPr lang="en-US"/>
          </a:p>
        </p:txBody>
      </p:sp>
    </p:spTree>
    <p:extLst>
      <p:ext uri="{BB962C8B-B14F-4D97-AF65-F5344CB8AC3E}">
        <p14:creationId xmlns:p14="http://schemas.microsoft.com/office/powerpoint/2010/main" val="1176645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the economic slowdown will negatively impact its success</a:t>
            </a:r>
            <a:endParaRPr lang="en-US" dirty="0"/>
          </a:p>
        </p:txBody>
      </p:sp>
      <p:sp>
        <p:nvSpPr>
          <p:cNvPr id="4" name="Slide Number Placeholder 3"/>
          <p:cNvSpPr>
            <a:spLocks noGrp="1"/>
          </p:cNvSpPr>
          <p:nvPr>
            <p:ph type="sldNum" sz="quarter" idx="10"/>
          </p:nvPr>
        </p:nvSpPr>
        <p:spPr/>
        <p:txBody>
          <a:bodyPr/>
          <a:lstStyle/>
          <a:p>
            <a:fld id="{26F9E69C-88DD-42DB-96B5-401CE2DE13AA}" type="slidenum">
              <a:rPr lang="en-US" smtClean="0"/>
              <a:t>12</a:t>
            </a:fld>
            <a:endParaRPr lang="en-US"/>
          </a:p>
        </p:txBody>
      </p:sp>
    </p:spTree>
    <p:extLst>
      <p:ext uri="{BB962C8B-B14F-4D97-AF65-F5344CB8AC3E}">
        <p14:creationId xmlns:p14="http://schemas.microsoft.com/office/powerpoint/2010/main" val="5011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2EB1E3C-143A-4470-8017-BE4D4548B16A}"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F8A9A-8DC2-4508-9498-2A28FD13406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EB1E3C-143A-4470-8017-BE4D4548B16A}"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F8A9A-8DC2-4508-9498-2A28FD13406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2EB1E3C-143A-4470-8017-BE4D4548B16A}"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F8A9A-8DC2-4508-9498-2A28FD13406C}"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EB1E3C-143A-4470-8017-BE4D4548B16A}"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F8A9A-8DC2-4508-9498-2A28FD13406C}"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EB1E3C-143A-4470-8017-BE4D4548B16A}"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F8A9A-8DC2-4508-9498-2A28FD13406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D2EB1E3C-143A-4470-8017-BE4D4548B16A}" type="datetimeFigureOut">
              <a:rPr lang="en-US" smtClean="0"/>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CF8A9A-8DC2-4508-9498-2A28FD13406C}"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2EB1E3C-143A-4470-8017-BE4D4548B16A}" type="datetimeFigureOut">
              <a:rPr lang="en-US" smtClean="0"/>
              <a:t>5/5/2021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CF8A9A-8DC2-4508-9498-2A28FD13406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EB1E3C-143A-4470-8017-BE4D4548B16A}" type="datetimeFigureOut">
              <a:rPr lang="en-US" smtClean="0"/>
              <a:t>5/5/2021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CF8A9A-8DC2-4508-9498-2A28FD13406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2EB1E3C-143A-4470-8017-BE4D4548B16A}" type="datetimeFigureOut">
              <a:rPr lang="en-US" smtClean="0"/>
              <a:t>5/5/2021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CF8A9A-8DC2-4508-9498-2A28FD13406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2EB1E3C-143A-4470-8017-BE4D4548B16A}" type="datetimeFigureOut">
              <a:rPr lang="en-US" smtClean="0"/>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CF8A9A-8DC2-4508-9498-2A28FD13406C}"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EB1E3C-143A-4470-8017-BE4D4548B16A}" type="datetimeFigureOut">
              <a:rPr lang="en-US" smtClean="0"/>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CF8A9A-8DC2-4508-9498-2A28FD13406C}"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2EB1E3C-143A-4470-8017-BE4D4548B16A}" type="datetimeFigureOut">
              <a:rPr lang="en-US" smtClean="0"/>
              <a:t>5/5/2021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CF8A9A-8DC2-4508-9498-2A28FD13406C}"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447800"/>
          </a:xfrm>
        </p:spPr>
        <p:txBody>
          <a:bodyPr/>
          <a:lstStyle/>
          <a:p>
            <a:r>
              <a:rPr lang="en-US" dirty="0" smtClean="0"/>
              <a:t>Cover page </a:t>
            </a:r>
            <a:endParaRPr lang="en-US" dirty="0"/>
          </a:p>
        </p:txBody>
      </p:sp>
      <p:sp>
        <p:nvSpPr>
          <p:cNvPr id="3" name="Subtitle 2"/>
          <p:cNvSpPr>
            <a:spLocks noGrp="1"/>
          </p:cNvSpPr>
          <p:nvPr>
            <p:ph type="subTitle" idx="1"/>
          </p:nvPr>
        </p:nvSpPr>
        <p:spPr>
          <a:xfrm>
            <a:off x="228600" y="2362200"/>
            <a:ext cx="8686800" cy="4038600"/>
          </a:xfrm>
        </p:spPr>
        <p:txBody>
          <a:bodyPr>
            <a:normAutofit/>
          </a:bodyPr>
          <a:lstStyle/>
          <a:p>
            <a:pPr>
              <a:spcBef>
                <a:spcPts val="0"/>
              </a:spcBef>
              <a:spcAft>
                <a:spcPts val="1000"/>
              </a:spcAft>
            </a:pPr>
            <a:r>
              <a:rPr lang="en-US" sz="2400" dirty="0">
                <a:latin typeface="Times New Roman"/>
                <a:ea typeface="Calibri"/>
              </a:rPr>
              <a:t>Home depot company analysis</a:t>
            </a:r>
          </a:p>
          <a:p>
            <a:pPr>
              <a:spcBef>
                <a:spcPts val="0"/>
              </a:spcBef>
              <a:spcAft>
                <a:spcPts val="1000"/>
              </a:spcAft>
            </a:pPr>
            <a:r>
              <a:rPr lang="en-US" sz="2400" dirty="0">
                <a:latin typeface="Times New Roman"/>
                <a:ea typeface="Calibri"/>
              </a:rPr>
              <a:t>Institutional affiliation</a:t>
            </a:r>
          </a:p>
          <a:p>
            <a:pPr>
              <a:spcBef>
                <a:spcPts val="0"/>
              </a:spcBef>
              <a:spcAft>
                <a:spcPts val="1000"/>
              </a:spcAft>
            </a:pPr>
            <a:r>
              <a:rPr lang="en-US" sz="2400" dirty="0">
                <a:latin typeface="Times New Roman"/>
                <a:ea typeface="Calibri"/>
              </a:rPr>
              <a:t>Name of lecturer</a:t>
            </a:r>
          </a:p>
          <a:p>
            <a:pPr>
              <a:spcBef>
                <a:spcPts val="0"/>
              </a:spcBef>
              <a:spcAft>
                <a:spcPts val="1000"/>
              </a:spcAft>
            </a:pPr>
            <a:r>
              <a:rPr lang="en-US" sz="2400" dirty="0">
                <a:latin typeface="Times New Roman"/>
                <a:ea typeface="Calibri"/>
              </a:rPr>
              <a:t>Name of student</a:t>
            </a:r>
          </a:p>
          <a:p>
            <a:r>
              <a:rPr lang="en-US" sz="2400" dirty="0">
                <a:latin typeface="Times New Roman"/>
                <a:ea typeface="Calibri"/>
              </a:rPr>
              <a:t>Submission date</a:t>
            </a:r>
            <a:r>
              <a:rPr lang="en-US" sz="2400" b="1" dirty="0">
                <a:latin typeface="Times New Roman"/>
                <a:ea typeface="Calibri"/>
              </a:rPr>
              <a:t> </a:t>
            </a:r>
            <a:endParaRPr lang="en-US" sz="2400" dirty="0"/>
          </a:p>
        </p:txBody>
      </p:sp>
    </p:spTree>
    <p:extLst>
      <p:ext uri="{BB962C8B-B14F-4D97-AF65-F5344CB8AC3E}">
        <p14:creationId xmlns:p14="http://schemas.microsoft.com/office/powerpoint/2010/main" val="895846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76400"/>
            <a:ext cx="8686799" cy="4953000"/>
          </a:xfrm>
        </p:spPr>
        <p:txBody>
          <a:bodyPr>
            <a:normAutofit fontScale="92500" lnSpcReduction="20000"/>
          </a:bodyPr>
          <a:lstStyle/>
          <a:p>
            <a:pPr marL="0" marR="0">
              <a:spcBef>
                <a:spcPts val="0"/>
              </a:spcBef>
              <a:spcAft>
                <a:spcPts val="1000"/>
              </a:spcAft>
            </a:pPr>
            <a:r>
              <a:rPr lang="en-US" b="1" dirty="0">
                <a:latin typeface="Times New Roman"/>
                <a:ea typeface="Calibri"/>
              </a:rPr>
              <a:t>Strengths </a:t>
            </a:r>
            <a:endParaRPr lang="en-US" dirty="0">
              <a:latin typeface="Times New Roman"/>
              <a:ea typeface="Calibri"/>
            </a:endParaRPr>
          </a:p>
          <a:p>
            <a:pPr marL="0" marR="0" indent="0">
              <a:spcBef>
                <a:spcPts val="0"/>
              </a:spcBef>
              <a:spcAft>
                <a:spcPts val="1000"/>
              </a:spcAft>
              <a:buNone/>
            </a:pPr>
            <a:r>
              <a:rPr lang="en-US" dirty="0">
                <a:latin typeface="Times New Roman"/>
                <a:ea typeface="Calibri"/>
              </a:rPr>
              <a:t>Home depot's internal strengths have influenced its business success. The Company's strengths include high-quality services provided to its customers, a strong brand image that has enabled its products to compete favorably in the market, market leadership that enables its products to penetrate new markets, and close relationship with suppliers that enables the Company to stock quality goods in its stores. </a:t>
            </a:r>
          </a:p>
          <a:p>
            <a:pPr marL="0" marR="0">
              <a:spcBef>
                <a:spcPts val="0"/>
              </a:spcBef>
              <a:spcAft>
                <a:spcPts val="1000"/>
              </a:spcAft>
            </a:pPr>
            <a:r>
              <a:rPr lang="en-US" b="1" dirty="0">
                <a:latin typeface="Times New Roman"/>
                <a:ea typeface="Calibri"/>
              </a:rPr>
              <a:t>Weakness </a:t>
            </a:r>
            <a:endParaRPr lang="en-US" dirty="0">
              <a:latin typeface="Times New Roman"/>
              <a:ea typeface="Calibri"/>
            </a:endParaRPr>
          </a:p>
          <a:p>
            <a:pPr marL="0" marR="0" indent="0">
              <a:spcBef>
                <a:spcPts val="0"/>
              </a:spcBef>
              <a:spcAft>
                <a:spcPts val="1000"/>
              </a:spcAft>
              <a:buNone/>
            </a:pPr>
            <a:r>
              <a:rPr lang="en-US" dirty="0">
                <a:latin typeface="Times New Roman"/>
                <a:ea typeface="Calibri"/>
              </a:rPr>
              <a:t>Although the Company has experienced success, the Company has constraints that affect its operation. It has a limited supply chain that reduces its supplies. The close relationship with its suppliers discourages competition and thus limited supply. Also, it has an imitable business format that limits its business. Overdependence on the United States market is another weakness. Its primary market is in the United States, serving fewer international markets and closing its international in countries like China. </a:t>
            </a:r>
          </a:p>
          <a:p>
            <a:endParaRPr lang="en-US" dirty="0"/>
          </a:p>
        </p:txBody>
      </p:sp>
      <p:sp>
        <p:nvSpPr>
          <p:cNvPr id="3" name="Title 2"/>
          <p:cNvSpPr>
            <a:spLocks noGrp="1"/>
          </p:cNvSpPr>
          <p:nvPr>
            <p:ph type="title"/>
          </p:nvPr>
        </p:nvSpPr>
        <p:spPr/>
        <p:txBody>
          <a:bodyPr/>
          <a:lstStyle/>
          <a:p>
            <a:r>
              <a:rPr lang="en-US" dirty="0" smtClean="0"/>
              <a:t>SWOTs analysis</a:t>
            </a:r>
            <a:endParaRPr lang="en-US" dirty="0"/>
          </a:p>
        </p:txBody>
      </p:sp>
    </p:spTree>
    <p:extLst>
      <p:ext uri="{BB962C8B-B14F-4D97-AF65-F5344CB8AC3E}">
        <p14:creationId xmlns:p14="http://schemas.microsoft.com/office/powerpoint/2010/main" val="1684730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799" cy="4953000"/>
          </a:xfrm>
        </p:spPr>
        <p:txBody>
          <a:bodyPr>
            <a:normAutofit lnSpcReduction="10000"/>
          </a:bodyPr>
          <a:lstStyle/>
          <a:p>
            <a:pPr marL="0" marR="0">
              <a:spcBef>
                <a:spcPts val="0"/>
              </a:spcBef>
              <a:spcAft>
                <a:spcPts val="1000"/>
              </a:spcAft>
            </a:pPr>
            <a:r>
              <a:rPr lang="en-US" b="1" dirty="0">
                <a:latin typeface="Times New Roman"/>
                <a:ea typeface="Calibri"/>
              </a:rPr>
              <a:t>Opportunities</a:t>
            </a:r>
            <a:endParaRPr lang="en-US" dirty="0">
              <a:latin typeface="Times New Roman"/>
              <a:ea typeface="Calibri"/>
            </a:endParaRPr>
          </a:p>
          <a:p>
            <a:pPr marL="0" marR="0" indent="0">
              <a:spcBef>
                <a:spcPts val="0"/>
              </a:spcBef>
              <a:spcAft>
                <a:spcPts val="1000"/>
              </a:spcAft>
              <a:buNone/>
            </a:pPr>
            <a:r>
              <a:rPr lang="en-US" dirty="0">
                <a:latin typeface="Times New Roman"/>
                <a:ea typeface="Calibri"/>
              </a:rPr>
              <a:t>The Company has a minimal appearance in the world markets, and thus Home depot can expand its business globally and ensure trading across the world. It can have a global supply chain and thus serve world markets. Also, it can diversify its business through the acquisition of new firms and venture into new industries. </a:t>
            </a:r>
          </a:p>
          <a:p>
            <a:pPr marL="0" marR="0">
              <a:spcBef>
                <a:spcPts val="0"/>
              </a:spcBef>
              <a:spcAft>
                <a:spcPts val="1000"/>
              </a:spcAft>
            </a:pPr>
            <a:r>
              <a:rPr lang="en-US" b="1" dirty="0">
                <a:latin typeface="Times New Roman"/>
                <a:ea typeface="Calibri"/>
              </a:rPr>
              <a:t>Threats </a:t>
            </a:r>
            <a:endParaRPr lang="en-US" dirty="0">
              <a:latin typeface="Times New Roman"/>
              <a:ea typeface="Calibri"/>
            </a:endParaRPr>
          </a:p>
          <a:p>
            <a:pPr marL="0" indent="0">
              <a:buNone/>
            </a:pPr>
            <a:r>
              <a:rPr lang="en-US" dirty="0">
                <a:latin typeface="Times New Roman"/>
                <a:ea typeface="Calibri"/>
              </a:rPr>
              <a:t>The Company has experienced external factor that affects its operation. Competition from Love's Company is a significant threat to its market dominance (Erskine et al., 2015). Also, its products have substitutes from general retailers and thus posing a challenge to the Company. An economic slowdown in the country is also a challenge to the Company. The Company depends on the U.S. market,</a:t>
            </a:r>
            <a:endParaRPr lang="en-US" dirty="0"/>
          </a:p>
        </p:txBody>
      </p:sp>
      <p:sp>
        <p:nvSpPr>
          <p:cNvPr id="3" name="Title 2"/>
          <p:cNvSpPr>
            <a:spLocks noGrp="1"/>
          </p:cNvSpPr>
          <p:nvPr>
            <p:ph type="title"/>
          </p:nvPr>
        </p:nvSpPr>
        <p:spPr>
          <a:xfrm>
            <a:off x="457200" y="338328"/>
            <a:ext cx="8229600" cy="957072"/>
          </a:xfrm>
        </p:spPr>
        <p:txBody>
          <a:bodyPr/>
          <a:lstStyle/>
          <a:p>
            <a:r>
              <a:rPr lang="en-US" dirty="0" smtClean="0"/>
              <a:t>Cont. </a:t>
            </a:r>
            <a:endParaRPr lang="en-US" dirty="0"/>
          </a:p>
        </p:txBody>
      </p:sp>
    </p:spTree>
    <p:extLst>
      <p:ext uri="{BB962C8B-B14F-4D97-AF65-F5344CB8AC3E}">
        <p14:creationId xmlns:p14="http://schemas.microsoft.com/office/powerpoint/2010/main" val="239908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800" cy="4724400"/>
          </a:xfrm>
        </p:spPr>
        <p:txBody>
          <a:bodyPr>
            <a:normAutofit/>
          </a:bodyPr>
          <a:lstStyle/>
          <a:p>
            <a:pPr marL="457200" marR="0" indent="-457200">
              <a:spcBef>
                <a:spcPts val="0"/>
              </a:spcBef>
              <a:spcAft>
                <a:spcPts val="1000"/>
              </a:spcAft>
            </a:pPr>
            <a:r>
              <a:rPr lang="en-US" dirty="0">
                <a:latin typeface="Times New Roman"/>
                <a:ea typeface="Calibri"/>
              </a:rPr>
              <a:t>Erskine, A., </a:t>
            </a:r>
            <a:r>
              <a:rPr lang="en-US" dirty="0" err="1">
                <a:latin typeface="Times New Roman"/>
                <a:ea typeface="Calibri"/>
              </a:rPr>
              <a:t>Camillo</a:t>
            </a:r>
            <a:r>
              <a:rPr lang="en-US" dirty="0">
                <a:latin typeface="Times New Roman"/>
                <a:ea typeface="Calibri"/>
              </a:rPr>
              <a:t>, A. A., </a:t>
            </a:r>
            <a:r>
              <a:rPr lang="en-US" dirty="0" err="1">
                <a:latin typeface="Times New Roman"/>
                <a:ea typeface="Calibri"/>
              </a:rPr>
              <a:t>Bajada</a:t>
            </a:r>
            <a:r>
              <a:rPr lang="en-US" dirty="0">
                <a:latin typeface="Times New Roman"/>
                <a:ea typeface="Calibri"/>
              </a:rPr>
              <a:t>, A. J., &amp; Holt, S. (2015). The Home Depot: A Competitor’s Strategic Audit, A Case Study. In </a:t>
            </a:r>
            <a:r>
              <a:rPr lang="en-US" i="1" dirty="0">
                <a:latin typeface="Times New Roman"/>
                <a:ea typeface="Calibri"/>
              </a:rPr>
              <a:t>Global Enterprise Management</a:t>
            </a:r>
            <a:r>
              <a:rPr lang="en-US" dirty="0">
                <a:latin typeface="Times New Roman"/>
                <a:ea typeface="Calibri"/>
              </a:rPr>
              <a:t> (pp. 171-189). Palgrave Macmillan, New York.</a:t>
            </a:r>
          </a:p>
          <a:p>
            <a:pPr marL="457200" marR="0" indent="-457200">
              <a:spcBef>
                <a:spcPts val="0"/>
              </a:spcBef>
              <a:spcAft>
                <a:spcPts val="1000"/>
              </a:spcAft>
            </a:pPr>
            <a:r>
              <a:rPr lang="en-US" dirty="0" err="1">
                <a:latin typeface="Times New Roman"/>
                <a:ea typeface="Calibri"/>
              </a:rPr>
              <a:t>Feng</a:t>
            </a:r>
            <a:r>
              <a:rPr lang="en-US" dirty="0">
                <a:latin typeface="Times New Roman"/>
                <a:ea typeface="Calibri"/>
              </a:rPr>
              <a:t>, J. B. (2013). What's Up with U.S. Big-Box Retailers in China? The Cases of The Home Depot and Best Buy. </a:t>
            </a:r>
            <a:r>
              <a:rPr lang="en-US" i="1" dirty="0">
                <a:latin typeface="Times New Roman"/>
                <a:ea typeface="Calibri"/>
              </a:rPr>
              <a:t>China Currents</a:t>
            </a:r>
            <a:r>
              <a:rPr lang="en-US" dirty="0">
                <a:latin typeface="Times New Roman"/>
                <a:ea typeface="Calibri"/>
              </a:rPr>
              <a:t>, </a:t>
            </a:r>
            <a:r>
              <a:rPr lang="en-US" i="1" dirty="0">
                <a:latin typeface="Times New Roman"/>
                <a:ea typeface="Calibri"/>
              </a:rPr>
              <a:t>12</a:t>
            </a:r>
            <a:r>
              <a:rPr lang="en-US" dirty="0">
                <a:latin typeface="Times New Roman"/>
                <a:ea typeface="Calibri"/>
              </a:rPr>
              <a:t>(2).</a:t>
            </a:r>
          </a:p>
          <a:p>
            <a:pPr marL="457200" marR="0" indent="-457200">
              <a:spcBef>
                <a:spcPts val="0"/>
              </a:spcBef>
              <a:spcAft>
                <a:spcPts val="1000"/>
              </a:spcAft>
            </a:pPr>
            <a:r>
              <a:rPr lang="en-US" dirty="0">
                <a:latin typeface="Times New Roman"/>
                <a:ea typeface="Calibri"/>
              </a:rPr>
              <a:t>Hess, E. D. (2017). The Home Depot, Inc. </a:t>
            </a:r>
            <a:r>
              <a:rPr lang="en-US" i="1" dirty="0">
                <a:latin typeface="Times New Roman"/>
                <a:ea typeface="Calibri"/>
              </a:rPr>
              <a:t>Darden Business Publishing Cases</a:t>
            </a:r>
            <a:r>
              <a:rPr lang="en-US" dirty="0">
                <a:latin typeface="Times New Roman"/>
                <a:ea typeface="Calibri"/>
              </a:rPr>
              <a:t>.</a:t>
            </a:r>
          </a:p>
          <a:p>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3206264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76400"/>
            <a:ext cx="8686799" cy="4876800"/>
          </a:xfrm>
        </p:spPr>
        <p:txBody>
          <a:bodyPr>
            <a:normAutofit/>
          </a:bodyPr>
          <a:lstStyle/>
          <a:p>
            <a:r>
              <a:rPr lang="en-US" dirty="0">
                <a:latin typeface="Times New Roman"/>
                <a:ea typeface="Calibri"/>
              </a:rPr>
              <a:t>The Home Depot Company is the largest home improvement retailer show in the United States. </a:t>
            </a:r>
            <a:endParaRPr lang="en-US" dirty="0" smtClean="0">
              <a:latin typeface="Times New Roman"/>
              <a:ea typeface="Calibri"/>
            </a:endParaRPr>
          </a:p>
          <a:p>
            <a:r>
              <a:rPr lang="en-US" dirty="0" smtClean="0">
                <a:latin typeface="Times New Roman"/>
                <a:ea typeface="Calibri"/>
              </a:rPr>
              <a:t>It </a:t>
            </a:r>
            <a:r>
              <a:rPr lang="en-US" dirty="0">
                <a:latin typeface="Times New Roman"/>
                <a:ea typeface="Calibri"/>
              </a:rPr>
              <a:t>operates its businesses in the United States and outside the country</a:t>
            </a:r>
            <a:r>
              <a:rPr lang="en-US" dirty="0" smtClean="0">
                <a:latin typeface="Times New Roman"/>
                <a:ea typeface="Calibri"/>
              </a:rPr>
              <a:t>.</a:t>
            </a:r>
          </a:p>
          <a:p>
            <a:r>
              <a:rPr lang="en-US" dirty="0" smtClean="0">
                <a:latin typeface="Times New Roman"/>
                <a:ea typeface="Calibri"/>
              </a:rPr>
              <a:t> </a:t>
            </a:r>
            <a:r>
              <a:rPr lang="en-US" dirty="0">
                <a:latin typeface="Times New Roman"/>
                <a:ea typeface="Calibri"/>
              </a:rPr>
              <a:t>That is, in Canada, Puerto Rico, Mexico City, the Virgin Islands, and the district of Colombia</a:t>
            </a:r>
            <a:r>
              <a:rPr lang="en-US" dirty="0" smtClean="0">
                <a:latin typeface="Times New Roman"/>
                <a:ea typeface="Calibri"/>
              </a:rPr>
              <a:t>.</a:t>
            </a:r>
          </a:p>
          <a:p>
            <a:r>
              <a:rPr lang="en-US" dirty="0" smtClean="0">
                <a:latin typeface="Times New Roman"/>
                <a:ea typeface="Calibri"/>
              </a:rPr>
              <a:t> </a:t>
            </a:r>
            <a:r>
              <a:rPr lang="en-US" dirty="0">
                <a:latin typeface="Times New Roman"/>
                <a:ea typeface="Calibri"/>
              </a:rPr>
              <a:t>The Company was founded in 1978 by Bernard Marcus, Pat Farrah, Ron Brill, and Arthur Blank. </a:t>
            </a:r>
            <a:endParaRPr lang="en-US" dirty="0" smtClean="0">
              <a:latin typeface="Times New Roman"/>
              <a:ea typeface="Calibri"/>
            </a:endParaRPr>
          </a:p>
          <a:p>
            <a:r>
              <a:rPr lang="en-US" dirty="0" smtClean="0">
                <a:latin typeface="Times New Roman"/>
                <a:ea typeface="Calibri"/>
              </a:rPr>
              <a:t>The </a:t>
            </a:r>
            <a:r>
              <a:rPr lang="en-US" dirty="0">
                <a:latin typeface="Times New Roman"/>
                <a:ea typeface="Calibri"/>
              </a:rPr>
              <a:t>Company was founded on values like respect for people, excellent customer service, and giving back the society. </a:t>
            </a:r>
            <a:endParaRPr lang="en-US" dirty="0" smtClean="0">
              <a:latin typeface="Times New Roman"/>
              <a:ea typeface="Calibri"/>
            </a:endParaRPr>
          </a:p>
          <a:p>
            <a:r>
              <a:rPr lang="en-US" dirty="0" smtClean="0">
                <a:latin typeface="Times New Roman"/>
                <a:ea typeface="Calibri"/>
              </a:rPr>
              <a:t>The </a:t>
            </a:r>
            <a:r>
              <a:rPr lang="en-US" dirty="0">
                <a:latin typeface="Times New Roman"/>
                <a:ea typeface="Calibri"/>
              </a:rPr>
              <a:t>Company built its first sores in 1979 in metro Atlanta and Decatur. </a:t>
            </a:r>
            <a:endParaRPr lang="en-US" dirty="0"/>
          </a:p>
        </p:txBody>
      </p:sp>
      <p:sp>
        <p:nvSpPr>
          <p:cNvPr id="3" name="Title 2"/>
          <p:cNvSpPr>
            <a:spLocks noGrp="1"/>
          </p:cNvSpPr>
          <p:nvPr>
            <p:ph type="title"/>
          </p:nvPr>
        </p:nvSpPr>
        <p:spPr>
          <a:xfrm>
            <a:off x="457200" y="338328"/>
            <a:ext cx="8229600" cy="1033272"/>
          </a:xfrm>
        </p:spPr>
        <p:txBody>
          <a:bodyPr/>
          <a:lstStyle/>
          <a:p>
            <a:r>
              <a:rPr lang="en-US" dirty="0" smtClean="0"/>
              <a:t>History </a:t>
            </a:r>
            <a:endParaRPr lang="en-US" dirty="0"/>
          </a:p>
        </p:txBody>
      </p:sp>
    </p:spTree>
    <p:extLst>
      <p:ext uri="{BB962C8B-B14F-4D97-AF65-F5344CB8AC3E}">
        <p14:creationId xmlns:p14="http://schemas.microsoft.com/office/powerpoint/2010/main" val="2059909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76400"/>
            <a:ext cx="8686799" cy="4953000"/>
          </a:xfrm>
        </p:spPr>
        <p:txBody>
          <a:bodyPr>
            <a:normAutofit lnSpcReduction="10000"/>
          </a:bodyPr>
          <a:lstStyle/>
          <a:p>
            <a:r>
              <a:rPr lang="en-US" dirty="0">
                <a:latin typeface="Times New Roman"/>
                <a:ea typeface="Calibri"/>
              </a:rPr>
              <a:t>The Company went public on the NASDAQ in September 1981 and managed to raise $4.093 million</a:t>
            </a:r>
            <a:r>
              <a:rPr lang="en-US" dirty="0" smtClean="0">
                <a:latin typeface="Times New Roman"/>
                <a:ea typeface="Calibri"/>
              </a:rPr>
              <a:t>.</a:t>
            </a:r>
          </a:p>
          <a:p>
            <a:r>
              <a:rPr lang="en-US" dirty="0" smtClean="0">
                <a:latin typeface="Times New Roman"/>
                <a:ea typeface="Calibri"/>
              </a:rPr>
              <a:t> </a:t>
            </a:r>
            <a:r>
              <a:rPr lang="en-US" dirty="0">
                <a:latin typeface="Times New Roman"/>
                <a:ea typeface="Calibri"/>
              </a:rPr>
              <a:t>It joined the New York stock exchange in April 1984, and its initial offering to the society was on September 22</a:t>
            </a:r>
            <a:r>
              <a:rPr lang="en-US" baseline="30000" dirty="0">
                <a:latin typeface="Times New Roman"/>
                <a:ea typeface="Calibri"/>
              </a:rPr>
              <a:t>nd</a:t>
            </a:r>
            <a:r>
              <a:rPr lang="en-US" dirty="0">
                <a:latin typeface="Times New Roman"/>
                <a:ea typeface="Calibri"/>
              </a:rPr>
              <a:t>, 1984. </a:t>
            </a:r>
            <a:endParaRPr lang="en-US" dirty="0" smtClean="0">
              <a:latin typeface="Times New Roman"/>
              <a:ea typeface="Calibri"/>
            </a:endParaRPr>
          </a:p>
          <a:p>
            <a:r>
              <a:rPr lang="en-US" dirty="0" smtClean="0">
                <a:latin typeface="Times New Roman"/>
                <a:ea typeface="Calibri"/>
              </a:rPr>
              <a:t>The </a:t>
            </a:r>
            <a:r>
              <a:rPr lang="en-US" dirty="0">
                <a:latin typeface="Times New Roman"/>
                <a:ea typeface="Calibri"/>
              </a:rPr>
              <a:t>Company started branching out in 1981 from Georgia to Florida. </a:t>
            </a:r>
            <a:endParaRPr lang="en-US" dirty="0" smtClean="0">
              <a:latin typeface="Times New Roman"/>
              <a:ea typeface="Calibri"/>
            </a:endParaRPr>
          </a:p>
          <a:p>
            <a:r>
              <a:rPr lang="en-US" dirty="0" smtClean="0">
                <a:latin typeface="Times New Roman"/>
                <a:ea typeface="Calibri"/>
              </a:rPr>
              <a:t>By </a:t>
            </a:r>
            <a:r>
              <a:rPr lang="en-US" dirty="0">
                <a:latin typeface="Times New Roman"/>
                <a:ea typeface="Calibri"/>
              </a:rPr>
              <a:t>1984, home depot had 19 stores, and sales were over $256 million</a:t>
            </a:r>
            <a:r>
              <a:rPr lang="en-US" dirty="0" smtClean="0">
                <a:latin typeface="Times New Roman"/>
                <a:ea typeface="Calibri"/>
              </a:rPr>
              <a:t>.</a:t>
            </a:r>
          </a:p>
          <a:p>
            <a:r>
              <a:rPr lang="en-US" dirty="0" smtClean="0">
                <a:latin typeface="Times New Roman"/>
                <a:ea typeface="Calibri"/>
              </a:rPr>
              <a:t> </a:t>
            </a:r>
            <a:r>
              <a:rPr lang="en-US" dirty="0">
                <a:latin typeface="Times New Roman"/>
                <a:ea typeface="Calibri"/>
              </a:rPr>
              <a:t>Due to its expansion, the Company experienced financial challenges in the 1980s, but it became the largest home improvement retailer in 1989. </a:t>
            </a:r>
            <a:endParaRPr lang="en-US" dirty="0" smtClean="0">
              <a:latin typeface="Times New Roman"/>
              <a:ea typeface="Calibri"/>
            </a:endParaRPr>
          </a:p>
          <a:p>
            <a:r>
              <a:rPr lang="en-US" dirty="0" smtClean="0">
                <a:latin typeface="Times New Roman"/>
                <a:ea typeface="Calibri"/>
              </a:rPr>
              <a:t>In </a:t>
            </a:r>
            <a:r>
              <a:rPr lang="en-US" dirty="0">
                <a:latin typeface="Times New Roman"/>
                <a:ea typeface="Calibri"/>
              </a:rPr>
              <a:t>the 1990s, the Company looked for ways of redefining its markets.</a:t>
            </a:r>
            <a:endParaRPr lang="en-US" dirty="0"/>
          </a:p>
        </p:txBody>
      </p:sp>
      <p:sp>
        <p:nvSpPr>
          <p:cNvPr id="3" name="Title 2"/>
          <p:cNvSpPr>
            <a:spLocks noGrp="1"/>
          </p:cNvSpPr>
          <p:nvPr>
            <p:ph type="title"/>
          </p:nvPr>
        </p:nvSpPr>
        <p:spPr/>
        <p:txBody>
          <a:bodyPr/>
          <a:lstStyle/>
          <a:p>
            <a:r>
              <a:rPr lang="en-US" dirty="0" smtClean="0"/>
              <a:t>Cont. </a:t>
            </a:r>
            <a:endParaRPr lang="en-US" dirty="0"/>
          </a:p>
        </p:txBody>
      </p:sp>
    </p:spTree>
    <p:extLst>
      <p:ext uri="{BB962C8B-B14F-4D97-AF65-F5344CB8AC3E}">
        <p14:creationId xmlns:p14="http://schemas.microsoft.com/office/powerpoint/2010/main" val="3695115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0"/>
            <a:ext cx="8686799" cy="5029200"/>
          </a:xfrm>
        </p:spPr>
        <p:txBody>
          <a:bodyPr>
            <a:normAutofit/>
          </a:bodyPr>
          <a:lstStyle/>
          <a:p>
            <a:r>
              <a:rPr lang="en-US" dirty="0">
                <a:latin typeface="Times New Roman"/>
                <a:ea typeface="Calibri"/>
              </a:rPr>
              <a:t>By 1995, sales were $10 billion and with 350 stores in the United States, Canada, Mexico, and the districts of Colombia. </a:t>
            </a:r>
            <a:endParaRPr lang="en-US" dirty="0" smtClean="0">
              <a:latin typeface="Times New Roman"/>
              <a:ea typeface="Calibri"/>
            </a:endParaRPr>
          </a:p>
          <a:p>
            <a:r>
              <a:rPr lang="en-US" dirty="0" smtClean="0">
                <a:latin typeface="Times New Roman"/>
                <a:ea typeface="Calibri"/>
              </a:rPr>
              <a:t>In </a:t>
            </a:r>
            <a:r>
              <a:rPr lang="en-US" dirty="0">
                <a:latin typeface="Times New Roman"/>
                <a:ea typeface="Calibri"/>
              </a:rPr>
              <a:t>2000, Robert </a:t>
            </a:r>
            <a:r>
              <a:rPr lang="en-US" dirty="0" err="1">
                <a:latin typeface="Times New Roman"/>
                <a:ea typeface="Calibri"/>
              </a:rPr>
              <a:t>Nardelli</a:t>
            </a:r>
            <a:r>
              <a:rPr lang="en-US" dirty="0">
                <a:latin typeface="Times New Roman"/>
                <a:ea typeface="Calibri"/>
              </a:rPr>
              <a:t> took over as the CEO of the Company. </a:t>
            </a:r>
            <a:endParaRPr lang="en-US" dirty="0" smtClean="0">
              <a:latin typeface="Times New Roman"/>
              <a:ea typeface="Calibri"/>
            </a:endParaRPr>
          </a:p>
          <a:p>
            <a:r>
              <a:rPr lang="en-US" dirty="0" smtClean="0">
                <a:latin typeface="Times New Roman"/>
                <a:ea typeface="Calibri"/>
              </a:rPr>
              <a:t>The </a:t>
            </a:r>
            <a:r>
              <a:rPr lang="en-US" dirty="0">
                <a:latin typeface="Times New Roman"/>
                <a:ea typeface="Calibri"/>
              </a:rPr>
              <a:t>Company continued its expansion, acquiring more partners and premises like the San Diego Company. </a:t>
            </a:r>
            <a:endParaRPr lang="en-US" dirty="0" smtClean="0">
              <a:latin typeface="Times New Roman"/>
              <a:ea typeface="Calibri"/>
            </a:endParaRPr>
          </a:p>
          <a:p>
            <a:r>
              <a:rPr lang="en-US" dirty="0" err="1" smtClean="0">
                <a:latin typeface="Times New Roman"/>
                <a:ea typeface="Calibri"/>
              </a:rPr>
              <a:t>Nardelli</a:t>
            </a:r>
            <a:r>
              <a:rPr lang="en-US" dirty="0" smtClean="0">
                <a:latin typeface="Times New Roman"/>
                <a:ea typeface="Calibri"/>
              </a:rPr>
              <a:t> </a:t>
            </a:r>
            <a:r>
              <a:rPr lang="en-US" dirty="0">
                <a:latin typeface="Times New Roman"/>
                <a:ea typeface="Calibri"/>
              </a:rPr>
              <a:t>resigned in 2007, after seven years in leadership which saw the sales of the company decrease. </a:t>
            </a:r>
            <a:endParaRPr lang="en-US" dirty="0" smtClean="0">
              <a:latin typeface="Times New Roman"/>
              <a:ea typeface="Calibri"/>
            </a:endParaRPr>
          </a:p>
          <a:p>
            <a:r>
              <a:rPr lang="en-US" dirty="0" smtClean="0">
                <a:latin typeface="Times New Roman"/>
                <a:ea typeface="Calibri"/>
              </a:rPr>
              <a:t>Frank </a:t>
            </a:r>
            <a:r>
              <a:rPr lang="en-US" dirty="0">
                <a:latin typeface="Times New Roman"/>
                <a:ea typeface="Calibri"/>
              </a:rPr>
              <a:t>Blake took over and rejuvenated the Company, and in 2008 and 2009, the Company closed more than 50 stores nationwide. </a:t>
            </a:r>
            <a:endParaRPr lang="en-US" dirty="0" smtClean="0">
              <a:latin typeface="Times New Roman"/>
              <a:ea typeface="Calibri"/>
            </a:endParaRPr>
          </a:p>
          <a:p>
            <a:r>
              <a:rPr lang="en-US" dirty="0" smtClean="0">
                <a:latin typeface="Times New Roman"/>
                <a:ea typeface="Calibri"/>
              </a:rPr>
              <a:t>In </a:t>
            </a:r>
            <a:r>
              <a:rPr lang="en-US" dirty="0">
                <a:latin typeface="Times New Roman"/>
                <a:ea typeface="Calibri"/>
              </a:rPr>
              <a:t>2009, sales were $71.288 billion. </a:t>
            </a:r>
            <a:endParaRPr lang="en-US" dirty="0" smtClean="0">
              <a:latin typeface="Times New Roman"/>
              <a:ea typeface="Calibri"/>
            </a:endParaRPr>
          </a:p>
          <a:p>
            <a:r>
              <a:rPr lang="en-US" dirty="0" smtClean="0">
                <a:latin typeface="Times New Roman"/>
                <a:ea typeface="Calibri"/>
              </a:rPr>
              <a:t>In </a:t>
            </a:r>
            <a:r>
              <a:rPr lang="en-US" dirty="0">
                <a:latin typeface="Times New Roman"/>
                <a:ea typeface="Calibri"/>
              </a:rPr>
              <a:t>2012, the Company closed all big stores in china and opened large distribution centers in Los Angeles and Atlanta in 2013. </a:t>
            </a:r>
            <a:endParaRPr lang="en-US" dirty="0"/>
          </a:p>
        </p:txBody>
      </p:sp>
      <p:sp>
        <p:nvSpPr>
          <p:cNvPr id="3" name="Title 2"/>
          <p:cNvSpPr>
            <a:spLocks noGrp="1"/>
          </p:cNvSpPr>
          <p:nvPr>
            <p:ph type="title"/>
          </p:nvPr>
        </p:nvSpPr>
        <p:spPr>
          <a:xfrm>
            <a:off x="457200" y="338328"/>
            <a:ext cx="8229600" cy="880872"/>
          </a:xfrm>
        </p:spPr>
        <p:txBody>
          <a:bodyPr/>
          <a:lstStyle/>
          <a:p>
            <a:r>
              <a:rPr lang="en-US" dirty="0" smtClean="0"/>
              <a:t>Cont.</a:t>
            </a:r>
            <a:endParaRPr lang="en-US" dirty="0"/>
          </a:p>
        </p:txBody>
      </p:sp>
    </p:spTree>
    <p:extLst>
      <p:ext uri="{BB962C8B-B14F-4D97-AF65-F5344CB8AC3E}">
        <p14:creationId xmlns:p14="http://schemas.microsoft.com/office/powerpoint/2010/main" val="407166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0"/>
            <a:ext cx="8686800" cy="4724400"/>
          </a:xfrm>
        </p:spPr>
        <p:txBody>
          <a:bodyPr/>
          <a:lstStyle/>
          <a:p>
            <a:pPr marL="0" marR="0">
              <a:spcBef>
                <a:spcPts val="0"/>
              </a:spcBef>
              <a:spcAft>
                <a:spcPts val="1000"/>
              </a:spcAft>
            </a:pPr>
            <a:r>
              <a:rPr lang="en-US" dirty="0">
                <a:latin typeface="Times New Roman"/>
                <a:ea typeface="Calibri"/>
              </a:rPr>
              <a:t>The home depot company was founded in Cobb County, Georgia, and became the Company's headquarters but with Atlanta mailing address. </a:t>
            </a:r>
            <a:endParaRPr lang="en-US" dirty="0" smtClean="0">
              <a:latin typeface="Times New Roman"/>
              <a:ea typeface="Calibri"/>
            </a:endParaRPr>
          </a:p>
          <a:p>
            <a:pPr marL="0" marR="0">
              <a:spcBef>
                <a:spcPts val="0"/>
              </a:spcBef>
              <a:spcAft>
                <a:spcPts val="1000"/>
              </a:spcAft>
            </a:pPr>
            <a:r>
              <a:rPr lang="en-US" dirty="0" smtClean="0">
                <a:latin typeface="Times New Roman"/>
                <a:ea typeface="Calibri"/>
              </a:rPr>
              <a:t>This </a:t>
            </a:r>
            <a:r>
              <a:rPr lang="en-US" dirty="0">
                <a:latin typeface="Times New Roman"/>
                <a:ea typeface="Calibri"/>
              </a:rPr>
              <a:t>is a public company that has as NYSE and reached today's status. It was founded on February 6</a:t>
            </a:r>
            <a:r>
              <a:rPr lang="en-US" baseline="30000" dirty="0">
                <a:latin typeface="Times New Roman"/>
                <a:ea typeface="Calibri"/>
              </a:rPr>
              <a:t>th</a:t>
            </a:r>
            <a:r>
              <a:rPr lang="en-US" dirty="0">
                <a:latin typeface="Times New Roman"/>
                <a:ea typeface="Calibri"/>
              </a:rPr>
              <a:t>, 1978, 43 years ago. It has 2296 locations as of March 2021. </a:t>
            </a:r>
            <a:endParaRPr lang="en-US" dirty="0" smtClean="0">
              <a:latin typeface="Times New Roman"/>
              <a:ea typeface="Calibri"/>
            </a:endParaRPr>
          </a:p>
          <a:p>
            <a:pPr marL="0" marR="0">
              <a:spcBef>
                <a:spcPts val="0"/>
              </a:spcBef>
              <a:spcAft>
                <a:spcPts val="1000"/>
              </a:spcAft>
            </a:pPr>
            <a:r>
              <a:rPr lang="en-US" dirty="0" smtClean="0">
                <a:latin typeface="Times New Roman"/>
                <a:ea typeface="Calibri"/>
              </a:rPr>
              <a:t>The </a:t>
            </a:r>
            <a:r>
              <a:rPr lang="en-US" dirty="0">
                <a:latin typeface="Times New Roman"/>
                <a:ea typeface="Calibri"/>
              </a:rPr>
              <a:t>Company has 504,800 employees in 2021, which is a 21.64% increase from 2020. </a:t>
            </a:r>
          </a:p>
          <a:p>
            <a:endParaRPr lang="en-US" dirty="0"/>
          </a:p>
        </p:txBody>
      </p:sp>
      <p:sp>
        <p:nvSpPr>
          <p:cNvPr id="3" name="Title 2"/>
          <p:cNvSpPr>
            <a:spLocks noGrp="1"/>
          </p:cNvSpPr>
          <p:nvPr>
            <p:ph type="title"/>
          </p:nvPr>
        </p:nvSpPr>
        <p:spPr>
          <a:xfrm>
            <a:off x="457200" y="338328"/>
            <a:ext cx="8229600" cy="1490472"/>
          </a:xfrm>
        </p:spPr>
        <p:txBody>
          <a:bodyPr>
            <a:normAutofit fontScale="90000"/>
          </a:bodyPr>
          <a:lstStyle/>
          <a:p>
            <a:pPr marL="0" marR="0">
              <a:spcBef>
                <a:spcPts val="0"/>
              </a:spcBef>
              <a:spcAft>
                <a:spcPts val="1000"/>
              </a:spcAft>
            </a:pPr>
            <a:r>
              <a:rPr lang="en-US" b="1" dirty="0">
                <a:latin typeface="Times New Roman"/>
                <a:ea typeface="Calibri"/>
              </a:rPr>
              <a:t>Headquarters, year founded, and employees </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4234192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7800"/>
            <a:ext cx="8686799" cy="5105400"/>
          </a:xfrm>
        </p:spPr>
        <p:txBody>
          <a:bodyPr>
            <a:normAutofit/>
          </a:bodyPr>
          <a:lstStyle/>
          <a:p>
            <a:pPr marL="0" marR="0" indent="457200">
              <a:spcBef>
                <a:spcPts val="0"/>
              </a:spcBef>
              <a:spcAft>
                <a:spcPts val="1000"/>
              </a:spcAft>
            </a:pPr>
            <a:r>
              <a:rPr lang="en-US" dirty="0">
                <a:latin typeface="Times New Roman"/>
                <a:ea typeface="Calibri"/>
              </a:rPr>
              <a:t>The Company is a major distributor and seller of Home appliances, tools, hardware, builders hardware, lumber, building materials, paint, plumbing, flooring, garden supplies &amp; plants. </a:t>
            </a:r>
            <a:endParaRPr lang="en-US" dirty="0" smtClean="0">
              <a:latin typeface="Times New Roman"/>
              <a:ea typeface="Calibri"/>
            </a:endParaRPr>
          </a:p>
          <a:p>
            <a:pPr marL="0" marR="0" indent="0">
              <a:spcBef>
                <a:spcPts val="0"/>
              </a:spcBef>
              <a:spcAft>
                <a:spcPts val="1000"/>
              </a:spcAft>
              <a:buNone/>
            </a:pPr>
            <a:r>
              <a:rPr lang="en-US" b="1" dirty="0" smtClean="0">
                <a:latin typeface="Times New Roman"/>
                <a:ea typeface="Calibri"/>
              </a:rPr>
              <a:t>Performance in stock markets </a:t>
            </a:r>
          </a:p>
          <a:p>
            <a:pPr marL="0" marR="0" indent="457200">
              <a:spcBef>
                <a:spcPts val="0"/>
              </a:spcBef>
              <a:spcAft>
                <a:spcPts val="1000"/>
              </a:spcAft>
            </a:pPr>
            <a:r>
              <a:rPr lang="en-US" dirty="0">
                <a:latin typeface="Times New Roman"/>
                <a:ea typeface="Calibri"/>
              </a:rPr>
              <a:t>Home depot is a public company registered under the New York stock exchange. The Company has been winning stock for investors over the last five years with a return of 110%. In 2020, it made record-breaking sales of $132.1 billion. As of May 4th, 2021, the Company has a stock exchange rate of 332.77 USD, which increases by 0.77% from the previous day. </a:t>
            </a:r>
          </a:p>
          <a:p>
            <a:pPr marL="0" marR="0" indent="457200">
              <a:spcBef>
                <a:spcPts val="0"/>
              </a:spcBef>
              <a:spcAft>
                <a:spcPts val="1000"/>
              </a:spcAft>
            </a:pPr>
            <a:endParaRPr lang="en-US" dirty="0">
              <a:latin typeface="Times New Roman"/>
              <a:ea typeface="Calibri"/>
            </a:endParaRPr>
          </a:p>
          <a:p>
            <a:endParaRPr lang="en-US" dirty="0"/>
          </a:p>
        </p:txBody>
      </p:sp>
      <p:sp>
        <p:nvSpPr>
          <p:cNvPr id="3" name="Title 2"/>
          <p:cNvSpPr>
            <a:spLocks noGrp="1"/>
          </p:cNvSpPr>
          <p:nvPr>
            <p:ph type="title"/>
          </p:nvPr>
        </p:nvSpPr>
        <p:spPr>
          <a:xfrm>
            <a:off x="457200" y="338328"/>
            <a:ext cx="8229600" cy="1033272"/>
          </a:xfrm>
        </p:spPr>
        <p:txBody>
          <a:bodyPr>
            <a:normAutofit fontScale="90000"/>
          </a:bodyPr>
          <a:lstStyle/>
          <a:p>
            <a:pPr marL="0" marR="0">
              <a:spcBef>
                <a:spcPts val="0"/>
              </a:spcBef>
              <a:spcAft>
                <a:spcPts val="1000"/>
              </a:spcAft>
            </a:pPr>
            <a:r>
              <a:rPr lang="en-US" b="1" dirty="0">
                <a:latin typeface="Times New Roman"/>
                <a:ea typeface="Calibri"/>
              </a:rPr>
              <a:t>Products </a:t>
            </a:r>
            <a:r>
              <a:rPr lang="en-US" b="1" dirty="0" smtClean="0">
                <a:latin typeface="Times New Roman"/>
                <a:ea typeface="Calibri"/>
              </a:rPr>
              <a:t>and stock performance </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2669025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7800"/>
            <a:ext cx="8686799" cy="5181600"/>
          </a:xfrm>
        </p:spPr>
        <p:txBody>
          <a:bodyPr>
            <a:normAutofit fontScale="92500" lnSpcReduction="10000"/>
          </a:bodyPr>
          <a:lstStyle/>
          <a:p>
            <a:pPr marL="0" marR="0" indent="457200">
              <a:spcBef>
                <a:spcPts val="0"/>
              </a:spcBef>
              <a:spcAft>
                <a:spcPts val="1000"/>
              </a:spcAft>
            </a:pPr>
            <a:r>
              <a:rPr lang="en-US" dirty="0">
                <a:latin typeface="Times New Roman"/>
                <a:ea typeface="Calibri"/>
              </a:rPr>
              <a:t>The Company has five main groups that have to be considered when making decisions. </a:t>
            </a:r>
            <a:endParaRPr lang="en-US" dirty="0" smtClean="0">
              <a:latin typeface="Times New Roman"/>
              <a:ea typeface="Calibri"/>
            </a:endParaRPr>
          </a:p>
          <a:p>
            <a:pPr marL="0" marR="0" indent="457200">
              <a:spcBef>
                <a:spcPts val="0"/>
              </a:spcBef>
              <a:spcAft>
                <a:spcPts val="1000"/>
              </a:spcAft>
            </a:pPr>
            <a:r>
              <a:rPr lang="en-US" dirty="0" smtClean="0">
                <a:latin typeface="Times New Roman"/>
                <a:ea typeface="Calibri"/>
              </a:rPr>
              <a:t>These </a:t>
            </a:r>
            <a:r>
              <a:rPr lang="en-US" dirty="0">
                <a:latin typeface="Times New Roman"/>
                <a:ea typeface="Calibri"/>
              </a:rPr>
              <a:t>are customers who are given the first priority in the Company, and they require quality service from the Company. </a:t>
            </a:r>
            <a:endParaRPr lang="en-US" dirty="0" smtClean="0">
              <a:latin typeface="Times New Roman"/>
              <a:ea typeface="Calibri"/>
            </a:endParaRPr>
          </a:p>
          <a:p>
            <a:pPr marL="0" marR="0" indent="457200">
              <a:spcBef>
                <a:spcPts val="0"/>
              </a:spcBef>
              <a:spcAft>
                <a:spcPts val="1000"/>
              </a:spcAft>
            </a:pPr>
            <a:r>
              <a:rPr lang="en-US" dirty="0" smtClean="0">
                <a:latin typeface="Times New Roman"/>
                <a:ea typeface="Calibri"/>
              </a:rPr>
              <a:t>Employees </a:t>
            </a:r>
            <a:r>
              <a:rPr lang="en-US" dirty="0">
                <a:latin typeface="Times New Roman"/>
                <a:ea typeface="Calibri"/>
              </a:rPr>
              <a:t>are the second high-ranking stakeholders in home depot. The Company ensures quality employment practices and better wages. </a:t>
            </a:r>
            <a:endParaRPr lang="en-US" dirty="0" smtClean="0">
              <a:latin typeface="Times New Roman"/>
              <a:ea typeface="Calibri"/>
            </a:endParaRPr>
          </a:p>
          <a:p>
            <a:pPr marL="0" marR="0" indent="457200">
              <a:spcBef>
                <a:spcPts val="0"/>
              </a:spcBef>
              <a:spcAft>
                <a:spcPts val="1000"/>
              </a:spcAft>
            </a:pPr>
            <a:r>
              <a:rPr lang="en-US" dirty="0" smtClean="0">
                <a:latin typeface="Times New Roman"/>
                <a:ea typeface="Calibri"/>
              </a:rPr>
              <a:t>Investors </a:t>
            </a:r>
            <a:r>
              <a:rPr lang="en-US" dirty="0">
                <a:latin typeface="Times New Roman"/>
                <a:ea typeface="Calibri"/>
              </a:rPr>
              <a:t>ensure the company needs are satisfied and thus ensuring the growth of the Company. </a:t>
            </a:r>
            <a:endParaRPr lang="en-US" dirty="0" smtClean="0">
              <a:latin typeface="Times New Roman"/>
              <a:ea typeface="Calibri"/>
            </a:endParaRPr>
          </a:p>
          <a:p>
            <a:pPr marL="0" marR="0" indent="457200">
              <a:spcBef>
                <a:spcPts val="0"/>
              </a:spcBef>
              <a:spcAft>
                <a:spcPts val="1000"/>
              </a:spcAft>
            </a:pPr>
            <a:r>
              <a:rPr lang="en-US" dirty="0" smtClean="0">
                <a:latin typeface="Times New Roman"/>
                <a:ea typeface="Calibri"/>
              </a:rPr>
              <a:t>Suppliers </a:t>
            </a:r>
            <a:r>
              <a:rPr lang="en-US" dirty="0">
                <a:latin typeface="Times New Roman"/>
                <a:ea typeface="Calibri"/>
              </a:rPr>
              <a:t>are critical to the Company and ensure the continued profitability of the Company. Home depot ensures supplier diversity to ensure better relationships with the Company. </a:t>
            </a:r>
            <a:endParaRPr lang="en-US" dirty="0" smtClean="0">
              <a:latin typeface="Times New Roman"/>
              <a:ea typeface="Calibri"/>
            </a:endParaRPr>
          </a:p>
          <a:p>
            <a:pPr marL="0" marR="0" indent="457200">
              <a:spcBef>
                <a:spcPts val="0"/>
              </a:spcBef>
              <a:spcAft>
                <a:spcPts val="1000"/>
              </a:spcAft>
            </a:pPr>
            <a:r>
              <a:rPr lang="en-US" dirty="0" smtClean="0">
                <a:latin typeface="Times New Roman"/>
                <a:ea typeface="Calibri"/>
              </a:rPr>
              <a:t>Another </a:t>
            </a:r>
            <a:r>
              <a:rPr lang="en-US" dirty="0">
                <a:latin typeface="Times New Roman"/>
                <a:ea typeface="Calibri"/>
              </a:rPr>
              <a:t>shareholder is the community, and the Company is interested in community development and, therefore, the reason for the Company's participation in giving back to the community. </a:t>
            </a:r>
          </a:p>
          <a:p>
            <a:endParaRPr lang="en-US" dirty="0"/>
          </a:p>
        </p:txBody>
      </p:sp>
      <p:sp>
        <p:nvSpPr>
          <p:cNvPr id="3" name="Title 2"/>
          <p:cNvSpPr>
            <a:spLocks noGrp="1"/>
          </p:cNvSpPr>
          <p:nvPr>
            <p:ph type="title"/>
          </p:nvPr>
        </p:nvSpPr>
        <p:spPr>
          <a:xfrm>
            <a:off x="457200" y="338328"/>
            <a:ext cx="8229600" cy="1033272"/>
          </a:xfrm>
        </p:spPr>
        <p:txBody>
          <a:bodyPr>
            <a:normAutofit fontScale="90000"/>
          </a:bodyPr>
          <a:lstStyle/>
          <a:p>
            <a:pPr marL="0" marR="0">
              <a:spcBef>
                <a:spcPts val="0"/>
              </a:spcBef>
              <a:spcAft>
                <a:spcPts val="1000"/>
              </a:spcAft>
            </a:pPr>
            <a:r>
              <a:rPr lang="en-US" b="1" dirty="0">
                <a:latin typeface="Times New Roman"/>
                <a:ea typeface="Calibri"/>
              </a:rPr>
              <a:t>Stakeholders </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4294182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686799" cy="5257800"/>
          </a:xfrm>
        </p:spPr>
        <p:txBody>
          <a:bodyPr>
            <a:normAutofit lnSpcReduction="10000"/>
          </a:bodyPr>
          <a:lstStyle/>
          <a:p>
            <a:pPr marL="0" marR="0">
              <a:spcBef>
                <a:spcPts val="0"/>
              </a:spcBef>
              <a:spcAft>
                <a:spcPts val="1000"/>
              </a:spcAft>
            </a:pPr>
            <a:r>
              <a:rPr lang="en-US" b="1" dirty="0">
                <a:latin typeface="Times New Roman"/>
                <a:ea typeface="Calibri"/>
              </a:rPr>
              <a:t>Innovative products</a:t>
            </a:r>
            <a:endParaRPr lang="en-US" dirty="0">
              <a:latin typeface="Times New Roman"/>
              <a:ea typeface="Calibri"/>
            </a:endParaRPr>
          </a:p>
          <a:p>
            <a:pPr marL="0" marR="0" indent="0">
              <a:spcBef>
                <a:spcPts val="0"/>
              </a:spcBef>
              <a:spcAft>
                <a:spcPts val="1000"/>
              </a:spcAft>
              <a:buNone/>
            </a:pPr>
            <a:r>
              <a:rPr lang="en-US" dirty="0">
                <a:latin typeface="Times New Roman"/>
                <a:ea typeface="Calibri"/>
              </a:rPr>
              <a:t>The market in which home depot operates is competitive and thus the need for quality goods. The Company is collaborating with its suppliers to stock exclusive and innovative products in its stores. This ensures new products and, therefore, a strategy used by the Company in product development. </a:t>
            </a:r>
          </a:p>
          <a:p>
            <a:pPr marL="0" marR="0">
              <a:spcBef>
                <a:spcPts val="0"/>
              </a:spcBef>
              <a:spcAft>
                <a:spcPts val="1000"/>
              </a:spcAft>
            </a:pPr>
            <a:r>
              <a:rPr lang="en-US" b="1" dirty="0">
                <a:latin typeface="Times New Roman"/>
                <a:ea typeface="Calibri"/>
              </a:rPr>
              <a:t>Integrated retail</a:t>
            </a:r>
            <a:endParaRPr lang="en-US" dirty="0">
              <a:latin typeface="Times New Roman"/>
              <a:ea typeface="Calibri"/>
            </a:endParaRPr>
          </a:p>
          <a:p>
            <a:pPr marL="0" marR="0" indent="0">
              <a:spcBef>
                <a:spcPts val="0"/>
              </a:spcBef>
              <a:spcAft>
                <a:spcPts val="1000"/>
              </a:spcAft>
              <a:buNone/>
            </a:pPr>
            <a:r>
              <a:rPr lang="en-US" dirty="0">
                <a:latin typeface="Times New Roman"/>
                <a:ea typeface="Calibri"/>
              </a:rPr>
              <a:t>Integrated retail involves connecting the online channels and the offline channels to serve the customers better. This strategy has enabled home depot company to grow its sales without further investment in physical assets. As such, the customers have a better experience and thus better customer satisfaction. The Company is using this strategy as its future development in market penetration. </a:t>
            </a:r>
          </a:p>
          <a:p>
            <a:endParaRPr lang="en-US" dirty="0"/>
          </a:p>
        </p:txBody>
      </p:sp>
      <p:sp>
        <p:nvSpPr>
          <p:cNvPr id="3" name="Title 2"/>
          <p:cNvSpPr>
            <a:spLocks noGrp="1"/>
          </p:cNvSpPr>
          <p:nvPr>
            <p:ph type="title"/>
          </p:nvPr>
        </p:nvSpPr>
        <p:spPr>
          <a:xfrm>
            <a:off x="457200" y="338328"/>
            <a:ext cx="8229600" cy="880872"/>
          </a:xfrm>
        </p:spPr>
        <p:txBody>
          <a:bodyPr>
            <a:normAutofit fontScale="90000"/>
          </a:bodyPr>
          <a:lstStyle/>
          <a:p>
            <a:pPr marL="0" marR="0">
              <a:spcBef>
                <a:spcPts val="0"/>
              </a:spcBef>
              <a:spcAft>
                <a:spcPts val="1000"/>
              </a:spcAft>
            </a:pPr>
            <a:r>
              <a:rPr lang="en-US" b="1" dirty="0">
                <a:latin typeface="Times New Roman"/>
                <a:ea typeface="Calibri"/>
              </a:rPr>
              <a:t>Future growth strategies</a:t>
            </a:r>
            <a:r>
              <a:rPr lang="en-US" dirty="0">
                <a:latin typeface="Times New Roman"/>
                <a:ea typeface="Calibri"/>
              </a:rPr>
              <a:t/>
            </a:r>
            <a:br>
              <a:rPr lang="en-US" dirty="0">
                <a:latin typeface="Times New Roman"/>
                <a:ea typeface="Calibri"/>
              </a:rPr>
            </a:br>
            <a:endParaRPr lang="en-US" dirty="0"/>
          </a:p>
        </p:txBody>
      </p:sp>
    </p:spTree>
    <p:extLst>
      <p:ext uri="{BB962C8B-B14F-4D97-AF65-F5344CB8AC3E}">
        <p14:creationId xmlns:p14="http://schemas.microsoft.com/office/powerpoint/2010/main" val="2624017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799" cy="4724400"/>
          </a:xfrm>
        </p:spPr>
        <p:txBody>
          <a:bodyPr>
            <a:normAutofit lnSpcReduction="10000"/>
          </a:bodyPr>
          <a:lstStyle/>
          <a:p>
            <a:pPr marL="0" marR="0">
              <a:spcBef>
                <a:spcPts val="0"/>
              </a:spcBef>
              <a:spcAft>
                <a:spcPts val="1000"/>
              </a:spcAft>
            </a:pPr>
            <a:r>
              <a:rPr lang="en-US" b="1" dirty="0">
                <a:latin typeface="Times New Roman"/>
                <a:ea typeface="Calibri"/>
              </a:rPr>
              <a:t>Support for pro customers </a:t>
            </a:r>
            <a:endParaRPr lang="en-US" dirty="0">
              <a:latin typeface="Times New Roman"/>
              <a:ea typeface="Calibri"/>
            </a:endParaRPr>
          </a:p>
          <a:p>
            <a:pPr marL="0" marR="0" indent="0">
              <a:spcBef>
                <a:spcPts val="0"/>
              </a:spcBef>
              <a:spcAft>
                <a:spcPts val="1000"/>
              </a:spcAft>
              <a:buNone/>
            </a:pPr>
            <a:r>
              <a:rPr lang="en-US" dirty="0">
                <a:latin typeface="Times New Roman"/>
                <a:ea typeface="Calibri"/>
              </a:rPr>
              <a:t>Pro customers include property management, tradespeople, repair remodelers, and contractors. </a:t>
            </a:r>
            <a:endParaRPr lang="en-US" dirty="0" smtClean="0">
              <a:latin typeface="Times New Roman"/>
              <a:ea typeface="Calibri"/>
            </a:endParaRPr>
          </a:p>
          <a:p>
            <a:pPr marL="0" marR="0" indent="0">
              <a:spcBef>
                <a:spcPts val="0"/>
              </a:spcBef>
              <a:spcAft>
                <a:spcPts val="1000"/>
              </a:spcAft>
              <a:buNone/>
            </a:pPr>
            <a:r>
              <a:rPr lang="en-US" dirty="0" smtClean="0">
                <a:latin typeface="Times New Roman"/>
                <a:ea typeface="Calibri"/>
              </a:rPr>
              <a:t>The </a:t>
            </a:r>
            <a:r>
              <a:rPr lang="en-US" dirty="0">
                <a:latin typeface="Times New Roman"/>
                <a:ea typeface="Calibri"/>
              </a:rPr>
              <a:t>Company has invested in supporting this group of customers through supportive services</a:t>
            </a:r>
            <a:r>
              <a:rPr lang="en-US" dirty="0" smtClean="0">
                <a:latin typeface="Times New Roman"/>
                <a:ea typeface="Calibri"/>
              </a:rPr>
              <a:t>.</a:t>
            </a:r>
          </a:p>
          <a:p>
            <a:pPr marL="0" marR="0" indent="0">
              <a:spcBef>
                <a:spcPts val="0"/>
              </a:spcBef>
              <a:spcAft>
                <a:spcPts val="1000"/>
              </a:spcAft>
              <a:buNone/>
            </a:pPr>
            <a:r>
              <a:rPr lang="en-US" dirty="0" smtClean="0">
                <a:latin typeface="Times New Roman"/>
                <a:ea typeface="Calibri"/>
              </a:rPr>
              <a:t> </a:t>
            </a:r>
            <a:r>
              <a:rPr lang="en-US" dirty="0">
                <a:latin typeface="Times New Roman"/>
                <a:ea typeface="Calibri"/>
              </a:rPr>
              <a:t>It has developed the home depot loyalty program to support pro customers</a:t>
            </a:r>
            <a:r>
              <a:rPr lang="en-US" dirty="0" smtClean="0">
                <a:latin typeface="Times New Roman"/>
                <a:ea typeface="Calibri"/>
              </a:rPr>
              <a:t>.</a:t>
            </a:r>
          </a:p>
          <a:p>
            <a:pPr marL="0" marR="0" indent="0">
              <a:spcBef>
                <a:spcPts val="0"/>
              </a:spcBef>
              <a:spcAft>
                <a:spcPts val="1000"/>
              </a:spcAft>
              <a:buNone/>
            </a:pPr>
            <a:r>
              <a:rPr lang="en-US" dirty="0" smtClean="0">
                <a:latin typeface="Times New Roman"/>
                <a:ea typeface="Calibri"/>
              </a:rPr>
              <a:t> </a:t>
            </a:r>
            <a:r>
              <a:rPr lang="en-US" dirty="0">
                <a:latin typeface="Times New Roman"/>
                <a:ea typeface="Calibri"/>
              </a:rPr>
              <a:t>This has ensured the Company serves time and money. The Company also has its pro referral program as support for its customers</a:t>
            </a:r>
            <a:r>
              <a:rPr lang="en-US" dirty="0" smtClean="0">
                <a:latin typeface="Times New Roman"/>
                <a:ea typeface="Calibri"/>
              </a:rPr>
              <a:t>.</a:t>
            </a:r>
          </a:p>
          <a:p>
            <a:pPr marL="0" marR="0" indent="0">
              <a:spcBef>
                <a:spcPts val="0"/>
              </a:spcBef>
              <a:spcAft>
                <a:spcPts val="1000"/>
              </a:spcAft>
              <a:buNone/>
            </a:pPr>
            <a:r>
              <a:rPr lang="en-US" dirty="0" smtClean="0">
                <a:latin typeface="Times New Roman"/>
                <a:ea typeface="Calibri"/>
              </a:rPr>
              <a:t> </a:t>
            </a:r>
            <a:r>
              <a:rPr lang="en-US" dirty="0">
                <a:latin typeface="Times New Roman"/>
                <a:ea typeface="Calibri"/>
              </a:rPr>
              <a:t>This has ensured continued growth in its sales (</a:t>
            </a:r>
            <a:r>
              <a:rPr lang="en-US" dirty="0" err="1">
                <a:latin typeface="Times New Roman"/>
                <a:ea typeface="Calibri"/>
              </a:rPr>
              <a:t>Feng</a:t>
            </a:r>
            <a:r>
              <a:rPr lang="en-US" dirty="0">
                <a:latin typeface="Times New Roman"/>
                <a:ea typeface="Calibri"/>
              </a:rPr>
              <a:t> 2013).</a:t>
            </a:r>
          </a:p>
          <a:p>
            <a:endParaRPr lang="en-US" dirty="0"/>
          </a:p>
        </p:txBody>
      </p:sp>
      <p:sp>
        <p:nvSpPr>
          <p:cNvPr id="3" name="Title 2"/>
          <p:cNvSpPr>
            <a:spLocks noGrp="1"/>
          </p:cNvSpPr>
          <p:nvPr>
            <p:ph type="title"/>
          </p:nvPr>
        </p:nvSpPr>
        <p:spPr/>
        <p:txBody>
          <a:bodyPr/>
          <a:lstStyle/>
          <a:p>
            <a:r>
              <a:rPr lang="en-US" dirty="0" smtClean="0"/>
              <a:t>Cont.</a:t>
            </a:r>
            <a:endParaRPr lang="en-US" dirty="0"/>
          </a:p>
        </p:txBody>
      </p:sp>
    </p:spTree>
    <p:extLst>
      <p:ext uri="{BB962C8B-B14F-4D97-AF65-F5344CB8AC3E}">
        <p14:creationId xmlns:p14="http://schemas.microsoft.com/office/powerpoint/2010/main" val="6076666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24</TotalTime>
  <Words>1163</Words>
  <Application>Microsoft Office PowerPoint</Application>
  <PresentationFormat>On-screen Show (4:3)</PresentationFormat>
  <Paragraphs>74</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Waveform</vt:lpstr>
      <vt:lpstr>Cover page </vt:lpstr>
      <vt:lpstr>History </vt:lpstr>
      <vt:lpstr>Cont. </vt:lpstr>
      <vt:lpstr>Cont.</vt:lpstr>
      <vt:lpstr>Headquarters, year founded, and employees  </vt:lpstr>
      <vt:lpstr>Products and stock performance  </vt:lpstr>
      <vt:lpstr>Stakeholders  </vt:lpstr>
      <vt:lpstr>Future growth strategies </vt:lpstr>
      <vt:lpstr>Cont.</vt:lpstr>
      <vt:lpstr>SWOTs analysis</vt:lpstr>
      <vt:lpstr>Cont. </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 page </dc:title>
  <dc:creator>Windows User</dc:creator>
  <cp:lastModifiedBy>Windows User</cp:lastModifiedBy>
  <cp:revision>16</cp:revision>
  <dcterms:created xsi:type="dcterms:W3CDTF">2021-05-05T09:32:07Z</dcterms:created>
  <dcterms:modified xsi:type="dcterms:W3CDTF">2021-05-05T09:56:55Z</dcterms:modified>
</cp:coreProperties>
</file>